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3" r:id="rId3"/>
    <p:sldId id="257" r:id="rId4"/>
    <p:sldId id="264" r:id="rId5"/>
    <p:sldId id="258" r:id="rId6"/>
    <p:sldId id="259" r:id="rId7"/>
    <p:sldId id="270" r:id="rId8"/>
    <p:sldId id="267" r:id="rId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000"/>
    <a:srgbClr val="FA8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58162" autoAdjust="0"/>
  </p:normalViewPr>
  <p:slideViewPr>
    <p:cSldViewPr>
      <p:cViewPr>
        <p:scale>
          <a:sx n="66" d="100"/>
          <a:sy n="66" d="100"/>
        </p:scale>
        <p:origin x="-1920" y="4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21CD0-027E-4AA6-9622-B8C8A0B8F3D0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8D95B-D615-472F-BFBA-622BC757F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34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23BC2-5B03-4447-B6AF-5CA4A844438E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6EB52-FB59-4792-A9A7-FEE920349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85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 i="1" dirty="0"/>
              <a:t>Информатизация</a:t>
            </a:r>
          </a:p>
          <a:p>
            <a:r>
              <a:rPr lang="ru-RU" altLang="ru-RU" dirty="0" smtClean="0"/>
              <a:t>-</a:t>
            </a:r>
            <a:r>
              <a:rPr lang="ru-RU" altLang="ru-RU" dirty="0"/>
              <a:t>Суммарный объем информации во всем мире увеличивается более чем в два раза каждые два года. (исследование компании </a:t>
            </a:r>
            <a:r>
              <a:rPr lang="en-US" altLang="ru-RU" dirty="0"/>
              <a:t>EMC)</a:t>
            </a:r>
            <a:endParaRPr lang="ru-RU" altLang="ru-RU" dirty="0"/>
          </a:p>
          <a:p>
            <a:r>
              <a:rPr lang="ru-RU" altLang="ru-RU" dirty="0"/>
              <a:t>-Медицинское учреждение «сегодня» – потребляет и производит  большое количество разнородной информации в своей деятельности. (лечебно-диагностическая деятельность, административно-хозяйственная деятельность, научно-образовательная деятельность, ).  </a:t>
            </a:r>
          </a:p>
          <a:p>
            <a:r>
              <a:rPr lang="ru-RU" altLang="ru-RU" dirty="0"/>
              <a:t>-Источниками  информации является как внешняя, так внутренняя информационная среда медицинского учреждения. </a:t>
            </a:r>
          </a:p>
          <a:p>
            <a:r>
              <a:rPr lang="ru-RU" altLang="ru-RU" dirty="0"/>
              <a:t>-Ввиду увеличения объемов информации возникает потребность в инструментах для автоматизированной обработки большого количества данных.</a:t>
            </a:r>
          </a:p>
          <a:p>
            <a:r>
              <a:rPr lang="ru-RU" altLang="ru-RU" dirty="0"/>
              <a:t>-Качество и оперативность обработки совокупных данных, необходимы для выработки тактики и стратегии развития медицинского учреждения, а также принятия повседневных управленческих решений. </a:t>
            </a:r>
          </a:p>
          <a:p>
            <a:r>
              <a:rPr lang="ru-RU" altLang="ru-RU" dirty="0"/>
              <a:t>-Качество (чистота) данных на основание которых будут приниматься управленческие решения играют важную роль.</a:t>
            </a:r>
          </a:p>
          <a:p>
            <a:r>
              <a:rPr lang="ru-RU" altLang="ru-RU" dirty="0"/>
              <a:t>-Перечисленные факторы влияют на постоянный рост предъявляемых требований информатизации учреждения.</a:t>
            </a: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A4A2CE5-7D16-49CA-9ED9-342FDD32F0D6}" type="slidenum">
              <a:rPr lang="ru-RU" altLang="ru-RU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6215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 i="1" dirty="0"/>
              <a:t>Общая</a:t>
            </a:r>
            <a:r>
              <a:rPr lang="ru-RU" altLang="ru-RU" b="1" i="1" baseline="0" dirty="0"/>
              <a:t> информация о </a:t>
            </a:r>
            <a:r>
              <a:rPr lang="ru-RU" altLang="ru-RU" b="1" i="1" baseline="0" dirty="0" smtClean="0"/>
              <a:t>Центре</a:t>
            </a:r>
          </a:p>
          <a:p>
            <a:r>
              <a:rPr lang="ru-RU" altLang="ru-RU" b="0" i="0" baseline="0" dirty="0" smtClean="0"/>
              <a:t>Наша организация – не исключение. Объемы информации уже внушительные и продолжают расти по экспоненте</a:t>
            </a:r>
            <a:endParaRPr lang="ru-RU" altLang="ru-RU" b="0" i="0" baseline="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A4A2CE5-7D16-49CA-9ED9-342FDD32F0D6}" type="slidenum">
              <a:rPr lang="ru-RU" altLang="ru-RU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 i="1" dirty="0"/>
              <a:t>Утонуть, закрыться от информации или систематизировать?</a:t>
            </a:r>
          </a:p>
          <a:p>
            <a:endParaRPr lang="ru-RU" altLang="ru-RU" dirty="0"/>
          </a:p>
          <a:p>
            <a:r>
              <a:rPr lang="ru-RU" altLang="ru-RU" dirty="0"/>
              <a:t>-По состоянию на сегодняшний день, трудно представить управление медицинским учреждением без информационных систем. </a:t>
            </a:r>
          </a:p>
          <a:p>
            <a:r>
              <a:rPr lang="ru-RU" altLang="ru-RU" dirty="0"/>
              <a:t>-Постоянное совершенствование бизнес процессов привело к автоматизации лечебно-диагностической и административно-хозяйственной деятельности медицинского учреждения. </a:t>
            </a:r>
          </a:p>
          <a:p>
            <a:r>
              <a:rPr lang="ru-RU" altLang="ru-RU" dirty="0"/>
              <a:t>-Информационные системы стали источниками информации для принятия управленческих решений. Но если потоки информации от каждой из систем не управляемые, то эти объемы могут даже не помогать, а </a:t>
            </a:r>
            <a:r>
              <a:rPr lang="ru-RU" altLang="ru-RU" b="1" dirty="0"/>
              <a:t>МЕШАТЬ</a:t>
            </a:r>
            <a:r>
              <a:rPr lang="ru-RU" altLang="ru-RU" dirty="0"/>
              <a:t>!</a:t>
            </a:r>
          </a:p>
          <a:p>
            <a:r>
              <a:rPr lang="ru-RU" altLang="ru-RU" dirty="0"/>
              <a:t>-Цифровое медицинское учреждение: интегрированная среда (совокупность ЛВС,ЦОД,ИС, медицинской техники, медицинских устройств, цифровых сервисов, систем поддержки принятия решений и т.д.),ориентированная на пациента, которая согласовывает полностью взаимосвязанную систему медицинского учреждения, функционирующую в реальном времени.</a:t>
            </a:r>
          </a:p>
          <a:p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2FF5E93-98DA-4A31-A32F-1EA324E0C3C9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2545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i="1" dirty="0" smtClean="0">
                <a:latin typeface="Arial Narrow" pitchFamily="34" charset="0"/>
              </a:rPr>
              <a:t>Поэтому</a:t>
            </a:r>
            <a:r>
              <a:rPr lang="ru-RU" altLang="ru-RU" sz="1200" b="1" i="1" baseline="0" dirty="0" smtClean="0">
                <a:latin typeface="Arial Narrow" pitchFamily="34" charset="0"/>
              </a:rPr>
              <a:t> у нас именно такая структура</a:t>
            </a:r>
            <a:r>
              <a:rPr lang="ru-RU" altLang="ru-RU" sz="1200" b="1" i="1" dirty="0" smtClean="0">
                <a:latin typeface="Arial Narrow" pitchFamily="34" charset="0"/>
              </a:rPr>
              <a:t> </a:t>
            </a:r>
            <a:r>
              <a:rPr lang="ru-RU" altLang="ru-RU" sz="1200" b="1" i="1" dirty="0">
                <a:latin typeface="Arial Narrow" pitchFamily="34" charset="0"/>
              </a:rPr>
              <a:t>ИТ</a:t>
            </a:r>
            <a:endParaRPr lang="ru-RU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ИТ-инфраструктура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стала не просто набором автоматизированных рабочих мест, но неотъемлемой частью деятельности учреждения. Она вплелась во все участки и процессы, как основные, так и вспомогательные. Более того, возможности позволяют создать коммуникации между оборудованием и программным обеспечением практически любого назначения и любой сложности.</a:t>
            </a:r>
          </a:p>
          <a:p>
            <a:endParaRPr lang="ru-RU" altLang="ru-RU" dirty="0"/>
          </a:p>
          <a:p>
            <a:r>
              <a:rPr lang="ru-RU" altLang="ru-RU" dirty="0"/>
              <a:t>На сегодняшний день, ни один вендор не может</a:t>
            </a:r>
            <a:r>
              <a:rPr lang="ru-RU" altLang="ru-RU" baseline="0" dirty="0"/>
              <a:t> обеспечить лучшие решения по всем направлениям деятельности. </a:t>
            </a:r>
            <a:endParaRPr lang="ru-RU" altLang="ru-RU" baseline="0" dirty="0" smtClean="0"/>
          </a:p>
          <a:p>
            <a:r>
              <a:rPr lang="ru-RU" altLang="ru-RU" baseline="0" dirty="0" smtClean="0"/>
              <a:t>Мы </a:t>
            </a:r>
            <a:r>
              <a:rPr lang="ru-RU" altLang="ru-RU" baseline="0" dirty="0"/>
              <a:t>считаем, что нужно брать </a:t>
            </a:r>
            <a:r>
              <a:rPr lang="ru-RU" altLang="ru-RU" baseline="0" dirty="0" smtClean="0"/>
              <a:t>лучшие практики </a:t>
            </a:r>
            <a:r>
              <a:rPr lang="ru-RU" altLang="ru-RU" baseline="0" dirty="0"/>
              <a:t>и системно интегрировать </a:t>
            </a:r>
            <a:r>
              <a:rPr lang="ru-RU" altLang="ru-RU" baseline="0" dirty="0" smtClean="0"/>
              <a:t>их </a:t>
            </a:r>
            <a:r>
              <a:rPr lang="ru-RU" altLang="ru-RU" baseline="0" dirty="0"/>
              <a:t>в общую архитектуру. </a:t>
            </a:r>
            <a:r>
              <a:rPr lang="ru-RU" altLang="ru-RU" baseline="0" dirty="0" smtClean="0"/>
              <a:t>Мы </a:t>
            </a:r>
            <a:r>
              <a:rPr lang="ru-RU" altLang="ru-RU" baseline="0" dirty="0"/>
              <a:t>идем на это с открытыми глазами</a:t>
            </a:r>
            <a:r>
              <a:rPr lang="ru-RU" altLang="ru-RU" baseline="0" dirty="0" smtClean="0"/>
              <a:t>.</a:t>
            </a:r>
          </a:p>
          <a:p>
            <a:endParaRPr lang="ru-RU" altLang="ru-RU" baseline="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A4A2CE5-7D16-49CA-9ED9-342FDD32F0D6}" type="slidenum">
              <a:rPr lang="ru-RU" altLang="ru-RU"/>
              <a:pPr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Первое</a:t>
            </a:r>
            <a:r>
              <a:rPr lang="ru-RU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предложение. </a:t>
            </a:r>
            <a:endParaRPr lang="ru-RU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Своим</a:t>
            </a:r>
            <a:r>
              <a:rPr lang="ru-RU" sz="12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примером </a:t>
            </a:r>
            <a:endParaRPr lang="ru-RU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считаю прекрасной идею тиражирования лучших практик чемпионов.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Уверен, что это должно быть на добровольных и безвозмездных началах.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Только тогда мы ВМЕСТЕ будем развиваться быстрее, развивать наши организации и отрасль в целом.</a:t>
            </a:r>
          </a:p>
          <a:p>
            <a:endParaRPr lang="ru-RU" altLang="ru-RU" baseline="0" dirty="0" smtClean="0"/>
          </a:p>
          <a:p>
            <a:r>
              <a:rPr lang="ru-RU" altLang="ru-RU" baseline="0" dirty="0" smtClean="0"/>
              <a:t>У </a:t>
            </a:r>
            <a:r>
              <a:rPr lang="ru-RU" altLang="ru-RU" baseline="0" dirty="0"/>
              <a:t>нас в Центре более, чем за 15 лет, накопилось огромное количество наработок в части автоматизации процессов. </a:t>
            </a:r>
          </a:p>
          <a:p>
            <a:r>
              <a:rPr lang="ru-RU" altLang="ru-RU" baseline="0" dirty="0" smtClean="0"/>
              <a:t>Не все из них </a:t>
            </a:r>
            <a:r>
              <a:rPr lang="ru-RU" altLang="ru-RU" baseline="0" dirty="0"/>
              <a:t>могут отчуждаться и тиражироваться.</a:t>
            </a:r>
          </a:p>
          <a:p>
            <a:endParaRPr lang="ru-RU" altLang="ru-RU" baseline="0" dirty="0" smtClean="0"/>
          </a:p>
          <a:p>
            <a:r>
              <a:rPr lang="ru-RU" altLang="ru-RU" baseline="0" dirty="0" smtClean="0"/>
              <a:t>На </a:t>
            </a:r>
            <a:r>
              <a:rPr lang="ru-RU" altLang="ru-RU" baseline="0" dirty="0"/>
              <a:t>слайде – опыт, которым можем поделиться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aseline="0" dirty="0" smtClean="0"/>
              <a:t>При этом, возможно у многих клиник есть аналогичные наработки.</a:t>
            </a:r>
          </a:p>
          <a:p>
            <a:endParaRPr lang="ru-RU" altLang="ru-RU" baseline="0" dirty="0" smtClean="0"/>
          </a:p>
          <a:p>
            <a:r>
              <a:rPr lang="ru-RU" altLang="ru-RU" baseline="0" dirty="0" smtClean="0"/>
              <a:t>Необходимо поставить работу по сбору и распространению объективной информации о лучших ИТ практиках на постоянную основу.</a:t>
            </a:r>
          </a:p>
          <a:p>
            <a:r>
              <a:rPr lang="ru-RU" altLang="ru-RU" baseline="0" dirty="0" smtClean="0"/>
              <a:t>Например, наш Центр интересуют практики по подключению всего медицинского оборудования к МИС и мы с радостью воспользовались бы опытом и примерами других учреждений.</a:t>
            </a:r>
          </a:p>
          <a:p>
            <a:endParaRPr lang="ru-RU" altLang="ru-RU" baseline="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A4A2CE5-7D16-49CA-9ED9-342FDD32F0D6}" type="slidenum">
              <a:rPr lang="ru-RU" altLang="ru-RU"/>
              <a:pPr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i="1" dirty="0" smtClean="0">
                <a:latin typeface="Arial Narrow" panose="020B0606020202030204" pitchFamily="34" charset="0"/>
              </a:rPr>
              <a:t>Второе</a:t>
            </a:r>
            <a:r>
              <a:rPr lang="ru-RU" altLang="ru-RU" sz="1200" b="1" i="1" baseline="0" dirty="0" smtClean="0">
                <a:latin typeface="Arial Narrow" panose="020B0606020202030204" pitchFamily="34" charset="0"/>
              </a:rPr>
              <a:t> предложение</a:t>
            </a:r>
            <a:endParaRPr lang="ru-RU" altLang="ru-RU" sz="1200" b="1" i="1" dirty="0" smtClean="0">
              <a:latin typeface="Arial Narrow" panose="020B0606020202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i="1" dirty="0" smtClean="0">
                <a:latin typeface="Arial Narrow" panose="020B0606020202030204" pitchFamily="34" charset="0"/>
              </a:rPr>
              <a:t>Внешние задачи</a:t>
            </a:r>
            <a:endParaRPr lang="ru-RU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внутренними задачами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учреждения мы справимся. Библиотека нам в этом, кстати, может помочь.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вот на внешнюю среду я, как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руководитель одного из учреждений, влияю слабо.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altLang="ru-RU" dirty="0" smtClean="0"/>
              <a:t>Вся отраслевая </a:t>
            </a:r>
            <a:r>
              <a:rPr lang="ru-RU" altLang="ru-RU" dirty="0"/>
              <a:t>среда должна быть систематизирована, доступна и понятна.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Уже при проектировании и разработке внешних сервисов на федеральном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региональном уровнях,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которым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надо должны будут пользоваться медицинские организации, должны основываться на принципах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интероперабельности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принципу «одного окна» (даже если это имитация).</a:t>
            </a:r>
            <a:endParaRPr lang="ru-RU" altLang="ru-RU" dirty="0"/>
          </a:p>
          <a:p>
            <a:endParaRPr lang="ru-RU" altLang="ru-RU" dirty="0" smtClean="0"/>
          </a:p>
          <a:p>
            <a:r>
              <a:rPr lang="ru-RU" altLang="ru-RU" dirty="0" smtClean="0"/>
              <a:t>Чтобы нас не заставляли одну и ту же информацию предоставлять в 1000 разных видах, чтобы можно было использовать готовые сервисы и справочники,</a:t>
            </a:r>
            <a:r>
              <a:rPr lang="ru-RU" altLang="ru-RU" baseline="0" dirty="0" smtClean="0"/>
              <a:t> подключать любое оборудование к информационной системе так же, как к электропитанию!</a:t>
            </a:r>
            <a:r>
              <a:rPr lang="ru-RU" altLang="ru-RU" dirty="0" smtClean="0"/>
              <a:t> </a:t>
            </a:r>
          </a:p>
          <a:p>
            <a:r>
              <a:rPr lang="ru-RU" altLang="ru-RU" dirty="0" smtClean="0"/>
              <a:t>Чтобы была возможность вливаться в это информационное «море» и </a:t>
            </a:r>
            <a:r>
              <a:rPr lang="ru-RU" altLang="ru-RU" b="1" dirty="0" smtClean="0"/>
              <a:t>не утонуть</a:t>
            </a:r>
            <a:r>
              <a:rPr lang="ru-RU" altLang="ru-RU" dirty="0" smtClean="0"/>
              <a:t>! </a:t>
            </a:r>
          </a:p>
          <a:p>
            <a:endParaRPr lang="ru-RU" altLang="ru-RU" dirty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894D973-ECD7-4F04-87EA-958A9C626D58}" type="slidenum">
              <a:rPr lang="ru-RU" altLang="ru-RU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4595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/>
              <a:t>Управление медицинским учреждением «Сегодня» не представляется возможным без автоматизации и совокупной информационной поддержки принятия решений</a:t>
            </a:r>
          </a:p>
          <a:p>
            <a:r>
              <a:rPr lang="ru-RU" altLang="ru-RU" dirty="0"/>
              <a:t>Автоматизация представляется как инструмент развития медицинского учреждения и трансформации его процессов.</a:t>
            </a:r>
          </a:p>
          <a:p>
            <a:r>
              <a:rPr lang="ru-RU" altLang="ru-RU" dirty="0"/>
              <a:t>Мечта всех управленцев – «полная картина мира», казалось, становится возможной, если правильно собрать всю значимую для нее информацию. </a:t>
            </a:r>
          </a:p>
          <a:p>
            <a:endParaRPr lang="ru-RU" altLang="ru-RU" dirty="0"/>
          </a:p>
          <a:p>
            <a:endParaRPr lang="ru-RU" altLang="ru-RU" dirty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594E440-373D-4175-9832-1C4140D6B0EE}" type="slidenum">
              <a:rPr lang="ru-RU" altLang="ru-RU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1531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052737"/>
            <a:ext cx="8856984" cy="576064"/>
          </a:xfrm>
          <a:prstGeom prst="rect">
            <a:avLst/>
          </a:prstGeom>
        </p:spPr>
        <p:txBody>
          <a:bodyPr/>
          <a:lstStyle>
            <a:lvl1pPr algn="r">
              <a:defRPr sz="2400" b="1">
                <a:solidFill>
                  <a:srgbClr val="C0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132856"/>
            <a:ext cx="8280920" cy="35283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8665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C9956-6EB7-4A27-A848-A80CBB5E3378}" type="datetimeFigureOut">
              <a:rPr lang="ru-RU"/>
              <a:pPr>
                <a:defRPr/>
              </a:pPr>
              <a:t>10.04.2017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7C73B0A-9F60-422B-8A1F-D9B27E5338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401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200" cy="105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22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4"/>
          <p:cNvSpPr>
            <a:spLocks noGrp="1"/>
          </p:cNvSpPr>
          <p:nvPr>
            <p:ph type="ctrTitle"/>
          </p:nvPr>
        </p:nvSpPr>
        <p:spPr>
          <a:xfrm>
            <a:off x="14288" y="2060848"/>
            <a:ext cx="9129712" cy="2069132"/>
          </a:xfrm>
        </p:spPr>
        <p:txBody>
          <a:bodyPr/>
          <a:lstStyle/>
          <a:p>
            <a:pPr algn="ctr">
              <a:defRPr/>
            </a:pPr>
            <a:r>
              <a:rPr lang="ru-RU" sz="4400" dirty="0">
                <a:solidFill>
                  <a:srgbClr val="002060"/>
                </a:solidFill>
              </a:rPr>
              <a:t>Информационные технологии</a:t>
            </a:r>
            <a:br>
              <a:rPr lang="ru-RU" sz="4400" dirty="0">
                <a:solidFill>
                  <a:srgbClr val="002060"/>
                </a:solidFill>
              </a:rPr>
            </a:br>
            <a:r>
              <a:rPr lang="ru-RU" sz="4400" dirty="0">
                <a:solidFill>
                  <a:srgbClr val="002060"/>
                </a:solidFill>
              </a:rPr>
              <a:t>в ФГБУ «НМХЦ имени Н.И. Пирогова» Минздрава России</a:t>
            </a:r>
          </a:p>
        </p:txBody>
      </p:sp>
      <p:sp>
        <p:nvSpPr>
          <p:cNvPr id="4099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641725" y="5470525"/>
            <a:ext cx="5487988" cy="1309688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altLang="ru-RU" sz="2800" dirty="0">
                <a:solidFill>
                  <a:srgbClr val="A50F0F"/>
                </a:solidFill>
                <a:latin typeface="Georgia" pitchFamily="18" charset="0"/>
              </a:rPr>
              <a:t>Карпов Олег Эдуардович</a:t>
            </a:r>
          </a:p>
          <a:p>
            <a:pPr>
              <a:spcBef>
                <a:spcPct val="0"/>
              </a:spcBef>
            </a:pPr>
            <a:endParaRPr lang="ru-RU" altLang="ru-RU" sz="1100" dirty="0">
              <a:solidFill>
                <a:srgbClr val="A50F0F"/>
              </a:solidFill>
              <a:latin typeface="Georgia" pitchFamily="18" charset="0"/>
            </a:endParaRPr>
          </a:p>
          <a:p>
            <a:pPr algn="r">
              <a:spcBef>
                <a:spcPct val="0"/>
              </a:spcBef>
            </a:pPr>
            <a:r>
              <a:rPr lang="ru-RU" altLang="ru-RU" sz="1600" dirty="0">
                <a:solidFill>
                  <a:srgbClr val="A50F0F"/>
                </a:solidFill>
                <a:latin typeface="Georgia" pitchFamily="18" charset="0"/>
              </a:rPr>
              <a:t>Генеральный директор </a:t>
            </a:r>
          </a:p>
          <a:p>
            <a:pPr algn="r">
              <a:spcBef>
                <a:spcPct val="0"/>
              </a:spcBef>
            </a:pPr>
            <a:r>
              <a:rPr lang="ru-RU" altLang="ru-RU" sz="1600" dirty="0">
                <a:solidFill>
                  <a:srgbClr val="A50F0F"/>
                </a:solidFill>
                <a:latin typeface="Georgia" pitchFamily="18" charset="0"/>
              </a:rPr>
              <a:t>ФГБУ «НМХЦ им. Н.И. Пирогова» Минздрава России</a:t>
            </a:r>
          </a:p>
          <a:p>
            <a:pPr algn="r">
              <a:spcBef>
                <a:spcPct val="0"/>
              </a:spcBef>
            </a:pPr>
            <a:r>
              <a:rPr lang="ru-RU" altLang="ru-RU" sz="1600" dirty="0">
                <a:solidFill>
                  <a:srgbClr val="A50F0F"/>
                </a:solidFill>
                <a:latin typeface="Georgia" pitchFamily="18" charset="0"/>
              </a:rPr>
              <a:t>член-корреспондент РАН, профессор, д.м.н.</a:t>
            </a:r>
          </a:p>
          <a:p>
            <a:pPr>
              <a:lnSpc>
                <a:spcPct val="70000"/>
              </a:lnSpc>
            </a:pPr>
            <a:endParaRPr lang="ru-RU" altLang="ru-RU" sz="1500" b="1" dirty="0"/>
          </a:p>
        </p:txBody>
      </p:sp>
    </p:spTree>
    <p:extLst>
      <p:ext uri="{BB962C8B-B14F-4D97-AF65-F5344CB8AC3E}">
        <p14:creationId xmlns:p14="http://schemas.microsoft.com/office/powerpoint/2010/main" val="1763653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1052736"/>
            <a:ext cx="9272588" cy="769937"/>
          </a:xfrm>
        </p:spPr>
        <p:txBody>
          <a:bodyPr/>
          <a:lstStyle/>
          <a:p>
            <a:pPr algn="ctr"/>
            <a:r>
              <a:rPr lang="ru-RU" altLang="ru-RU" sz="3600" dirty="0" smtClean="0">
                <a:latin typeface="Arial Narrow" pitchFamily="34" charset="0"/>
              </a:rPr>
              <a:t>Объемы информации растут</a:t>
            </a:r>
            <a:endParaRPr lang="ru-RU" altLang="ru-RU" sz="3600" dirty="0">
              <a:latin typeface="Arial Narrow" pitchFamily="34" charset="0"/>
            </a:endParaRPr>
          </a:p>
        </p:txBody>
      </p:sp>
      <p:pic>
        <p:nvPicPr>
          <p:cNvPr id="512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79613"/>
            <a:ext cx="9136063" cy="3736975"/>
          </a:xfrm>
        </p:spPr>
      </p:pic>
      <p:sp>
        <p:nvSpPr>
          <p:cNvPr id="5125" name="Прямоугольник 4"/>
          <p:cNvSpPr>
            <a:spLocks noChangeArrowheads="1"/>
          </p:cNvSpPr>
          <p:nvPr/>
        </p:nvSpPr>
        <p:spPr bwMode="auto">
          <a:xfrm>
            <a:off x="107504" y="5949280"/>
            <a:ext cx="89435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вселенная, в миллиардах гигабайт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55" y="5368419"/>
            <a:ext cx="2041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-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EMC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315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1052736"/>
            <a:ext cx="9272588" cy="769937"/>
          </a:xfrm>
        </p:spPr>
        <p:txBody>
          <a:bodyPr/>
          <a:lstStyle/>
          <a:p>
            <a:pPr algn="ctr"/>
            <a:r>
              <a:rPr lang="ru-RU" altLang="ru-RU" sz="3600" dirty="0" smtClean="0">
                <a:latin typeface="Arial Narrow" pitchFamily="34" charset="0"/>
              </a:rPr>
              <a:t>Информация в нашем Центре </a:t>
            </a:r>
            <a:endParaRPr lang="ru-RU" altLang="ru-RU" sz="3600" dirty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1967349"/>
            <a:ext cx="47787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Данные за 2016 год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тыс. хирургических операций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коечный фонд – более 500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оборот сметной койки – 59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 врачей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тыс. пациентов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 тыс. посещений КДЦ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тыс. слушателей  Института усовершенствования врачей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роботизированные хирургические комплексы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34703" y="5057889"/>
            <a:ext cx="49535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Информация в базах данных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миллионы записей о пациентах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десятки миллионов записей об услугах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десятки терабайт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DICOM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изображений</a:t>
            </a:r>
          </a:p>
        </p:txBody>
      </p:sp>
      <p:pic>
        <p:nvPicPr>
          <p:cNvPr id="8" name="Picture 5" descr="C:\Users\fateevsa\Desktop\Итог в МЗ\К презентации\фото\Пирогов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5" b="16728"/>
          <a:stretch/>
        </p:blipFill>
        <p:spPr bwMode="auto">
          <a:xfrm>
            <a:off x="4701218" y="1817398"/>
            <a:ext cx="3975238" cy="2835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055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Заголовок 1"/>
          <p:cNvSpPr>
            <a:spLocks noGrp="1"/>
          </p:cNvSpPr>
          <p:nvPr>
            <p:ph type="title"/>
          </p:nvPr>
        </p:nvSpPr>
        <p:spPr>
          <a:xfrm>
            <a:off x="3968" y="1052736"/>
            <a:ext cx="9136063" cy="576039"/>
          </a:xfrm>
        </p:spPr>
        <p:txBody>
          <a:bodyPr/>
          <a:lstStyle/>
          <a:p>
            <a:pPr algn="ctr"/>
            <a:r>
              <a:rPr lang="ru-RU" altLang="ru-RU" sz="3600" b="1" dirty="0">
                <a:latin typeface="Arial Narrow" pitchFamily="34" charset="0"/>
              </a:rPr>
              <a:t>Что делать?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-108520" y="3951337"/>
            <a:ext cx="3024335" cy="11338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Утонуть в информационной пучине? 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Font typeface="Arial" charset="0"/>
              <a:buChar char="•"/>
              <a:defRPr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69367" y="3933056"/>
            <a:ext cx="30267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Перейти на информационную диету?</a:t>
            </a:r>
          </a:p>
          <a:p>
            <a:pPr algn="ctr"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упустить что-то важное!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40152" y="3958024"/>
            <a:ext cx="30174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Перевести информацию в осмысленную форму?</a:t>
            </a:r>
          </a:p>
          <a:p>
            <a:pPr algn="ctr">
              <a:defRPr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все возможности!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903" y="5805264"/>
            <a:ext cx="88945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даже не альтернативы, а стимулы и этапы цифровой трансформации! </a:t>
            </a:r>
          </a:p>
        </p:txBody>
      </p:sp>
      <p:pic>
        <p:nvPicPr>
          <p:cNvPr id="1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1928813"/>
            <a:ext cx="196691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57313"/>
            <a:ext cx="256381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641475"/>
            <a:ext cx="22129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617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-36512" y="1052736"/>
            <a:ext cx="9272588" cy="769937"/>
          </a:xfrm>
        </p:spPr>
        <p:txBody>
          <a:bodyPr/>
          <a:lstStyle/>
          <a:p>
            <a:r>
              <a:rPr lang="ru-RU" altLang="ru-RU" sz="3600" dirty="0">
                <a:latin typeface="Arial Narrow" pitchFamily="34" charset="0"/>
              </a:rPr>
              <a:t>ИТ-ландшафт </a:t>
            </a:r>
            <a:r>
              <a:rPr lang="ru-RU" altLang="ru-RU" sz="3600" dirty="0" smtClean="0">
                <a:latin typeface="Arial Narrow" pitchFamily="34" charset="0"/>
              </a:rPr>
              <a:t>Центра – </a:t>
            </a:r>
            <a:r>
              <a:rPr lang="ru-RU" altLang="ru-RU" sz="3600" dirty="0" smtClean="0">
                <a:latin typeface="Arial Narrow" pitchFamily="34" charset="0"/>
              </a:rPr>
              <a:t>ответ на брошенный вызов</a:t>
            </a:r>
            <a:endParaRPr lang="ru-RU" altLang="ru-RU" sz="3600" dirty="0">
              <a:latin typeface="Arial Narrow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29000"/>
            <a:ext cx="1296144" cy="20180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112" y="3429000"/>
            <a:ext cx="2976976" cy="2016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479" y="3434814"/>
            <a:ext cx="3318033" cy="18663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0112" y="544522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Развитая коммуникационная структура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94528" y="544522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программных подсистем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5492534"/>
            <a:ext cx="1839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Собственный ЦОД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272" y="1700808"/>
            <a:ext cx="1886100" cy="14224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55976" y="2062589"/>
            <a:ext cx="3419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Квалифицированная собственная ИТ-служба</a:t>
            </a:r>
          </a:p>
        </p:txBody>
      </p:sp>
    </p:spTree>
    <p:extLst>
      <p:ext uri="{BB962C8B-B14F-4D97-AF65-F5344CB8AC3E}">
        <p14:creationId xmlns:p14="http://schemas.microsoft.com/office/powerpoint/2010/main" val="3823313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131" y="5179268"/>
            <a:ext cx="145732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s://image.freepik.com/free-icon/educational-laptop-with-bars-graphic-on-screen_318-586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3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-5735" y="1052736"/>
            <a:ext cx="9272588" cy="769937"/>
          </a:xfrm>
        </p:spPr>
        <p:txBody>
          <a:bodyPr/>
          <a:lstStyle/>
          <a:p>
            <a:pPr algn="ctr"/>
            <a:r>
              <a:rPr lang="ru-RU" altLang="ru-RU" sz="3600" dirty="0" smtClean="0">
                <a:latin typeface="Arial Narrow" pitchFamily="34" charset="0"/>
              </a:rPr>
              <a:t>Библиотека лучших практик</a:t>
            </a:r>
            <a:endParaRPr lang="ru-RU" altLang="ru-RU" sz="3600" dirty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3539" y="1889537"/>
            <a:ext cx="66029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коечным фондом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алгоритмы, заложенные в нашу МИС помогли обеспечить 100% загрузку коечного фонда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2897649"/>
            <a:ext cx="6488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Нормирование запасов лекарственных средств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оперативная работа с информацией в системах позволяет гарантированно обеспечить наличие всех позиций формуляра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33539" y="4221088"/>
            <a:ext cx="66029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исследования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опыт проведения исследований по оценке возможности применения медицинских изделий в части программ для ЭВМ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5293657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Видеотрансляция операций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–оснащены видеокамерами операционных, что может быть использовано не только для анализа, но и для дистанционного обучения </a:t>
            </a:r>
          </a:p>
        </p:txBody>
      </p:sp>
      <p:pic>
        <p:nvPicPr>
          <p:cNvPr id="1026" name="Picture 2" descr="http://xn--90aw5c.xn--c1avg/images/3/3e/Diagramma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1870604" cy="132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reviews.123rf.com/images/redkoala/redkoala1303/redkoala130300038/18424765-Pills-medication-icons-set-Stock-Pho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953" y="2649053"/>
            <a:ext cx="1478471" cy="168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178399"/>
            <a:ext cx="101917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00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img-fotki.yandex.ru/get/4000/general0001.2/0_41c7d_abeb2cfd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70838"/>
            <a:ext cx="3984443" cy="29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769938"/>
          </a:xfrm>
        </p:spPr>
        <p:txBody>
          <a:bodyPr/>
          <a:lstStyle/>
          <a:p>
            <a:pPr algn="ctr">
              <a:defRPr/>
            </a:pPr>
            <a:r>
              <a:rPr lang="ru-RU" altLang="ru-RU" sz="3600" dirty="0">
                <a:latin typeface="Arial Narrow" panose="020B0606020202030204" pitchFamily="34" charset="0"/>
              </a:rPr>
              <a:t>Внешние </a:t>
            </a:r>
            <a:r>
              <a:rPr lang="ru-RU" altLang="ru-RU" sz="3600" dirty="0" smtClean="0">
                <a:latin typeface="Arial Narrow" panose="020B0606020202030204" pitchFamily="34" charset="0"/>
              </a:rPr>
              <a:t>задачи</a:t>
            </a:r>
            <a:endParaRPr lang="ru-RU" altLang="ru-RU" sz="3600" dirty="0">
              <a:latin typeface="Arial Narrow" panose="020B0606020202030204" pitchFamily="34" charset="0"/>
            </a:endParaRP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398809" y="1844824"/>
            <a:ext cx="4317207" cy="43924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 единые справочники, сервисы и правила работы с ними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единое информационное пространство для снижения количества запрашиваемых отчетов в вышестоящие органы</a:t>
            </a:r>
          </a:p>
          <a:p>
            <a:pPr marL="0" indent="0">
              <a:buNone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Накапливаемая информация в единой среде должна быть полезна и тем, кто эту информацию предоставляет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90581" y="5067181"/>
            <a:ext cx="40804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altLang="ru-RU" sz="2800" dirty="0">
                <a:latin typeface="+mn-lt"/>
              </a:rPr>
              <a:t>Помогите «укротить» внешнюю среду! </a:t>
            </a:r>
          </a:p>
        </p:txBody>
      </p:sp>
    </p:spTree>
    <p:extLst>
      <p:ext uri="{BB962C8B-B14F-4D97-AF65-F5344CB8AC3E}">
        <p14:creationId xmlns:p14="http://schemas.microsoft.com/office/powerpoint/2010/main" val="147274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179512" y="1800996"/>
            <a:ext cx="8774112" cy="2003756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ru-RU" altLang="ru-RU" sz="6000" dirty="0">
                <a:latin typeface="Arial Narrow" panose="020B0606020202030204" pitchFamily="34" charset="0"/>
              </a:rPr>
              <a:t>Кто владеет информацией, 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ru-RU" altLang="ru-RU" sz="6000" dirty="0">
                <a:latin typeface="Arial Narrow" panose="020B0606020202030204" pitchFamily="34" charset="0"/>
              </a:rPr>
              <a:t>тот владеет всем миром</a:t>
            </a:r>
          </a:p>
          <a:p>
            <a:pPr>
              <a:defRPr/>
            </a:pPr>
            <a:endParaRPr lang="ru-RU" altLang="ru-RU" sz="6000" dirty="0"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673478" y="3933056"/>
            <a:ext cx="1858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(Н.М. Ротшильд)</a:t>
            </a:r>
          </a:p>
        </p:txBody>
      </p:sp>
      <p:sp>
        <p:nvSpPr>
          <p:cNvPr id="4" name="Подзаголовок 7"/>
          <p:cNvSpPr txBox="1">
            <a:spLocks/>
          </p:cNvSpPr>
          <p:nvPr/>
        </p:nvSpPr>
        <p:spPr bwMode="auto">
          <a:xfrm>
            <a:off x="3656013" y="5308600"/>
            <a:ext cx="5487987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dirty="0">
                <a:solidFill>
                  <a:srgbClr val="A50F0F"/>
                </a:solidFill>
                <a:latin typeface="Georgia" panose="02040502050405020303" pitchFamily="18" charset="0"/>
              </a:rPr>
              <a:t>Карпов Олег Эдуардович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altLang="ru-RU" sz="1100" dirty="0">
              <a:solidFill>
                <a:srgbClr val="A50F0F"/>
              </a:solidFill>
              <a:latin typeface="Georgia" panose="02040502050405020303" pitchFamily="18" charset="0"/>
            </a:endParaRPr>
          </a:p>
          <a:p>
            <a:pPr marL="0" indent="0" algn="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600" dirty="0">
                <a:solidFill>
                  <a:srgbClr val="A50F0F"/>
                </a:solidFill>
                <a:latin typeface="Georgia" panose="02040502050405020303" pitchFamily="18" charset="0"/>
              </a:rPr>
              <a:t>Генеральный директор </a:t>
            </a:r>
          </a:p>
          <a:p>
            <a:pPr marL="0" indent="0" algn="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600" dirty="0">
                <a:solidFill>
                  <a:srgbClr val="A50F0F"/>
                </a:solidFill>
                <a:latin typeface="Georgia" panose="02040502050405020303" pitchFamily="18" charset="0"/>
              </a:rPr>
              <a:t>ФГБУ «НМХЦ им. Н.И. Пирогова» Минздрава России</a:t>
            </a:r>
          </a:p>
          <a:p>
            <a:pPr marL="0" indent="0" algn="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600" dirty="0">
                <a:solidFill>
                  <a:srgbClr val="A50F0F"/>
                </a:solidFill>
                <a:latin typeface="Georgia" panose="02040502050405020303" pitchFamily="18" charset="0"/>
              </a:rPr>
              <a:t>член-корреспондент РАН, профессор, д.м.н.</a:t>
            </a:r>
          </a:p>
          <a:p>
            <a:pPr>
              <a:lnSpc>
                <a:spcPct val="70000"/>
              </a:lnSpc>
              <a:defRPr/>
            </a:pPr>
            <a:endParaRPr lang="ru-RU" altLang="ru-RU" sz="1500" b="1" dirty="0"/>
          </a:p>
        </p:txBody>
      </p:sp>
    </p:spTree>
    <p:extLst>
      <p:ext uri="{BB962C8B-B14F-4D97-AF65-F5344CB8AC3E}">
        <p14:creationId xmlns:p14="http://schemas.microsoft.com/office/powerpoint/2010/main" val="334883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6418</TotalTime>
  <Words>955</Words>
  <Application>Microsoft Office PowerPoint</Application>
  <PresentationFormat>Экран (4:3)</PresentationFormat>
  <Paragraphs>114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Информационные технологии в ФГБУ «НМХЦ имени Н.И. Пирогова» Минздрава России</vt:lpstr>
      <vt:lpstr>Объемы информации растут</vt:lpstr>
      <vt:lpstr>Информация в нашем Центре </vt:lpstr>
      <vt:lpstr>Что делать?</vt:lpstr>
      <vt:lpstr>ИТ-ландшафт Центра – ответ на брошенный вызов</vt:lpstr>
      <vt:lpstr>Библиотека лучших практик</vt:lpstr>
      <vt:lpstr>Внешние задачи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Субботин Сергей Александрович</dc:creator>
  <cp:lastModifiedBy>ShishkanovDV</cp:lastModifiedBy>
  <cp:revision>196</cp:revision>
  <cp:lastPrinted>2017-04-05T11:16:17Z</cp:lastPrinted>
  <dcterms:created xsi:type="dcterms:W3CDTF">2017-03-30T12:39:29Z</dcterms:created>
  <dcterms:modified xsi:type="dcterms:W3CDTF">2017-04-10T15:37:07Z</dcterms:modified>
</cp:coreProperties>
</file>